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34" d="100"/>
          <a:sy n="34" d="100"/>
        </p:scale>
        <p:origin x="9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2444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1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4" name="Text 1"/>
          <p:cNvSpPr/>
          <p:nvPr/>
        </p:nvSpPr>
        <p:spPr>
          <a:xfrm>
            <a:off x="3032760" y="557808"/>
            <a:ext cx="4868466" cy="760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5990"/>
              </a:lnSpc>
              <a:buNone/>
            </a:pPr>
            <a:r>
              <a:rPr lang="en-US" sz="4792" dirty="0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Disco Duro</a:t>
            </a:r>
            <a:endParaRPr lang="en-US" sz="4792" dirty="0"/>
          </a:p>
        </p:txBody>
      </p:sp>
      <p:sp>
        <p:nvSpPr>
          <p:cNvPr id="5" name="Text 2"/>
          <p:cNvSpPr/>
          <p:nvPr/>
        </p:nvSpPr>
        <p:spPr>
          <a:xfrm>
            <a:off x="3032760" y="1622584"/>
            <a:ext cx="3695700" cy="3804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95"/>
              </a:lnSpc>
              <a:buNone/>
            </a:pPr>
            <a:r>
              <a:rPr lang="en-US" sz="2396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Kenia Karina Cabrera Reyna</a:t>
            </a:r>
            <a:endParaRPr lang="en-US" sz="2396" dirty="0"/>
          </a:p>
        </p:txBody>
      </p:sp>
      <p:sp>
        <p:nvSpPr>
          <p:cNvPr id="6" name="Text 3"/>
          <p:cNvSpPr/>
          <p:nvPr/>
        </p:nvSpPr>
        <p:spPr>
          <a:xfrm>
            <a:off x="3032760" y="2307193"/>
            <a:ext cx="8564880" cy="3245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56"/>
              </a:lnSpc>
              <a:buNone/>
            </a:pPr>
            <a:r>
              <a:rPr lang="en-US" sz="1597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 ISC A</a:t>
            </a:r>
            <a:endParaRPr lang="en-US" sz="1597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2760" y="2859881"/>
            <a:ext cx="7223522" cy="4814411"/>
          </a:xfrm>
          <a:prstGeom prst="rect">
            <a:avLst/>
          </a:prstGeom>
        </p:spPr>
      </p:pic>
      <p:pic>
        <p:nvPicPr>
          <p:cNvPr id="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820710"/>
            <a:ext cx="653034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¿Qué es un disco duro?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3987165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 disco duro es un dispositivo de almacenamiento de datos que utiliza discos magnéticos para guardar información de forma permanente. Es una parte esencial de las computadoras y se utiliza para almacenar sistemas operativos, programas y documentos.</a:t>
            </a:r>
            <a:endParaRPr lang="en-US" sz="1750" dirty="0"/>
          </a:p>
        </p:txBody>
      </p:sp>
      <p:pic>
        <p:nvPicPr>
          <p:cNvPr id="7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4" name="Text 1"/>
          <p:cNvSpPr/>
          <p:nvPr/>
        </p:nvSpPr>
        <p:spPr>
          <a:xfrm>
            <a:off x="2624376" y="2572107"/>
            <a:ext cx="53187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Tipos de discos duros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82190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Discos duros HDD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624376" y="4391263"/>
            <a:ext cx="441983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Utilizan discos magnéticos y son ideales para el almacenamiento a largo plazo de grandes cantidades de datos.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806" y="382190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Discos duros SSD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7593806" y="4391263"/>
            <a:ext cx="441983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 basan en la tecnología de memoria flash y ofrecen velocidades de lectura y escritura mucho más rápidas que los HDD.</a:t>
            </a:r>
            <a:endParaRPr lang="en-US" sz="1750" dirty="0"/>
          </a:p>
        </p:txBody>
      </p:sp>
      <p:pic>
        <p:nvPicPr>
          <p:cNvPr id="9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4" name="Text 1"/>
          <p:cNvSpPr/>
          <p:nvPr/>
        </p:nvSpPr>
        <p:spPr>
          <a:xfrm>
            <a:off x="2624376" y="1900118"/>
            <a:ext cx="74904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Capacidad de almacenamiento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149918"/>
            <a:ext cx="4524137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1TB</a:t>
            </a:r>
            <a:endParaRPr lang="en-US" sz="7873" dirty="0"/>
          </a:p>
        </p:txBody>
      </p:sp>
      <p:sp>
        <p:nvSpPr>
          <p:cNvPr id="6" name="Text 3"/>
          <p:cNvSpPr/>
          <p:nvPr/>
        </p:nvSpPr>
        <p:spPr>
          <a:xfrm>
            <a:off x="3775472" y="442745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 Terabyte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624376" y="4907875"/>
            <a:ext cx="452413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 una cantidad masiva de espacio que puede almacenar miles de horas de video, fotos de alta resolución y una gran cantidad de archivos.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81768" y="3149918"/>
            <a:ext cx="4524256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2TB</a:t>
            </a:r>
            <a:endParaRPr lang="en-US" sz="7873" dirty="0"/>
          </a:p>
        </p:txBody>
      </p:sp>
      <p:sp>
        <p:nvSpPr>
          <p:cNvPr id="9" name="Text 6"/>
          <p:cNvSpPr/>
          <p:nvPr/>
        </p:nvSpPr>
        <p:spPr>
          <a:xfrm>
            <a:off x="8632865" y="442745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 Terabytes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481768" y="4907875"/>
            <a:ext cx="452425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Duplica la capacidad de 1TB, ofreciendo una solución de almacenamiento aún mayor.</a:t>
            </a:r>
            <a:endParaRPr lang="en-US" sz="1750" dirty="0"/>
          </a:p>
        </p:txBody>
      </p:sp>
      <p:pic>
        <p:nvPicPr>
          <p:cNvPr id="11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4" name="Text 1"/>
          <p:cNvSpPr/>
          <p:nvPr/>
        </p:nvSpPr>
        <p:spPr>
          <a:xfrm>
            <a:off x="2624376" y="2894528"/>
            <a:ext cx="87477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Velocidad de transferencia de datos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4033242"/>
            <a:ext cx="9381649" cy="1301829"/>
          </a:xfrm>
          <a:prstGeom prst="roundRect">
            <a:avLst>
              <a:gd name="adj" fmla="val 7681"/>
            </a:avLst>
          </a:prstGeom>
          <a:noFill/>
          <a:ln w="13811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6" name="Shape 3"/>
          <p:cNvSpPr/>
          <p:nvPr/>
        </p:nvSpPr>
        <p:spPr>
          <a:xfrm>
            <a:off x="2638187" y="4047053"/>
            <a:ext cx="9354026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7" name="Text 4"/>
          <p:cNvSpPr/>
          <p:nvPr/>
        </p:nvSpPr>
        <p:spPr>
          <a:xfrm>
            <a:off x="2860358" y="4187904"/>
            <a:ext cx="42288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HDD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4187904"/>
            <a:ext cx="42288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Entre 80 y 160 MB/s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2638187" y="4684157"/>
            <a:ext cx="9354026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0" name="Text 7"/>
          <p:cNvSpPr/>
          <p:nvPr/>
        </p:nvSpPr>
        <p:spPr>
          <a:xfrm>
            <a:off x="2860358" y="4825008"/>
            <a:ext cx="42288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SSD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4825008"/>
            <a:ext cx="42288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Entre 200 y 550 MB/s</a:t>
            </a:r>
            <a:endParaRPr lang="en-US" sz="1750" dirty="0"/>
          </a:p>
        </p:txBody>
      </p:sp>
      <p:pic>
        <p:nvPicPr>
          <p:cNvPr id="12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519714"/>
            <a:ext cx="6888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Tecnologías de discos duros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7209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811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7" name="Text 3"/>
          <p:cNvSpPr/>
          <p:nvPr/>
        </p:nvSpPr>
        <p:spPr>
          <a:xfrm>
            <a:off x="1025962" y="2762607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2797254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Perpendicular Magnetic Recording (PMR)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624858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Una tecnología que permite una mayor densidad de grabación de datos en los discos duros tradicionales.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27209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811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1" name="Text 7"/>
          <p:cNvSpPr/>
          <p:nvPr/>
        </p:nvSpPr>
        <p:spPr>
          <a:xfrm>
            <a:off x="5755957" y="276260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2797254"/>
            <a:ext cx="38200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Shingled Magnetic Recording (SMR)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624858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Ofrece una mayor capacidad de almacenamiento al superponer pistas, permitiendo una mayor densidad de grabación de datos.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544222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811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5" name="Text 11"/>
          <p:cNvSpPr/>
          <p:nvPr/>
        </p:nvSpPr>
        <p:spPr>
          <a:xfrm>
            <a:off x="995482" y="5483900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5518547"/>
            <a:ext cx="45491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Non-Volatile Memory Express (NVMe)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5998964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 una interfaz optimizada para SSD que mejora significativamente la velocidad de transferencia de datos.</a:t>
            </a:r>
            <a:endParaRPr lang="en-US" sz="1750" dirty="0"/>
          </a:p>
        </p:txBody>
      </p:sp>
      <p:pic>
        <p:nvPicPr>
          <p:cNvPr id="1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80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6" name="Text 2"/>
          <p:cNvSpPr/>
          <p:nvPr/>
        </p:nvSpPr>
        <p:spPr>
          <a:xfrm>
            <a:off x="2624376" y="2244447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Ventajas y desventajas de los discos duros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624376" y="3966448"/>
            <a:ext cx="4579739" cy="2018586"/>
          </a:xfrm>
          <a:prstGeom prst="roundRect">
            <a:avLst>
              <a:gd name="adj" fmla="val 4953"/>
            </a:avLst>
          </a:prstGeom>
          <a:solidFill>
            <a:srgbClr val="790709"/>
          </a:solidFill>
          <a:ln w="13811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8" name="Text 4"/>
          <p:cNvSpPr/>
          <p:nvPr/>
        </p:nvSpPr>
        <p:spPr>
          <a:xfrm>
            <a:off x="2860358" y="42024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VENTAJAS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860358" y="4682847"/>
            <a:ext cx="410777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Alta capacidad de almacenamiento a un costo razonable y fiabilidad en el almacenamiento a largo plazo.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3966448"/>
            <a:ext cx="4579739" cy="2018586"/>
          </a:xfrm>
          <a:prstGeom prst="roundRect">
            <a:avLst>
              <a:gd name="adj" fmla="val 4953"/>
            </a:avLst>
          </a:prstGeom>
          <a:solidFill>
            <a:srgbClr val="790709"/>
          </a:solidFill>
          <a:ln w="13811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1" name="Text 7"/>
          <p:cNvSpPr/>
          <p:nvPr/>
        </p:nvSpPr>
        <p:spPr>
          <a:xfrm>
            <a:off x="7662267" y="42024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DESVENTAJAS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7662267" y="4682847"/>
            <a:ext cx="410777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Menor velocidad en comparación con los SSD y mayor propensión a sufrir daños por golpes o caídas.</a:t>
            </a:r>
            <a:endParaRPr lang="en-US" sz="1750" dirty="0"/>
          </a:p>
        </p:txBody>
      </p:sp>
      <p:pic>
        <p:nvPicPr>
          <p:cNvPr id="13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553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3981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363397" y="2854523"/>
            <a:ext cx="7903488" cy="11696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606"/>
              </a:lnSpc>
              <a:buNone/>
            </a:pPr>
            <a:r>
              <a:rPr lang="en-US" sz="3685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Cuidado y mantenimiento de los discos duros</a:t>
            </a:r>
            <a:endParaRPr lang="en-US" sz="368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3397" y="4304943"/>
            <a:ext cx="2634496" cy="74866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550563" y="5334357"/>
            <a:ext cx="2260163" cy="5848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03"/>
              </a:lnSpc>
              <a:buNone/>
            </a:pPr>
            <a:r>
              <a:rPr lang="en-US" sz="1842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Evitar golpes y vibraciones</a:t>
            </a:r>
            <a:endParaRPr lang="en-US" sz="1842" dirty="0"/>
          </a:p>
        </p:txBody>
      </p:sp>
      <p:sp>
        <p:nvSpPr>
          <p:cNvPr id="8" name="Text 3"/>
          <p:cNvSpPr/>
          <p:nvPr/>
        </p:nvSpPr>
        <p:spPr>
          <a:xfrm>
            <a:off x="3550563" y="6031468"/>
            <a:ext cx="2260163" cy="11977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58"/>
              </a:lnSpc>
              <a:buNone/>
            </a:pPr>
            <a:r>
              <a:rPr lang="en-US" sz="1474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Estos pueden causar daños físicos a los discos duros, lo que a su vez puede llevar a la pérdida de datos.</a:t>
            </a:r>
            <a:endParaRPr lang="en-US" sz="1474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7893" y="4304943"/>
            <a:ext cx="2634496" cy="74866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185059" y="5334357"/>
            <a:ext cx="2260163" cy="5848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03"/>
              </a:lnSpc>
              <a:buNone/>
            </a:pPr>
            <a:r>
              <a:rPr lang="en-US" sz="1842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Almacenamiento en lugar seguro</a:t>
            </a:r>
            <a:endParaRPr lang="en-US" sz="1842" dirty="0"/>
          </a:p>
        </p:txBody>
      </p:sp>
      <p:sp>
        <p:nvSpPr>
          <p:cNvPr id="11" name="Text 5"/>
          <p:cNvSpPr/>
          <p:nvPr/>
        </p:nvSpPr>
        <p:spPr>
          <a:xfrm>
            <a:off x="6185059" y="6031468"/>
            <a:ext cx="2260163" cy="14972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58"/>
              </a:lnSpc>
              <a:buNone/>
            </a:pPr>
            <a:r>
              <a:rPr lang="en-US" sz="1474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Mantener los discos duros en un lugar fresco y seco para evitar daños por humedad y fluctuaciones de temperatura.</a:t>
            </a:r>
            <a:endParaRPr lang="en-US" sz="1474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32388" y="4304943"/>
            <a:ext cx="2634496" cy="74866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8819555" y="5334357"/>
            <a:ext cx="2260163" cy="5848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03"/>
              </a:lnSpc>
              <a:buNone/>
            </a:pPr>
            <a:r>
              <a:rPr lang="en-US" sz="1842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Utilizar software de monitoreo</a:t>
            </a:r>
            <a:endParaRPr lang="en-US" sz="1842" dirty="0"/>
          </a:p>
        </p:txBody>
      </p:sp>
      <p:sp>
        <p:nvSpPr>
          <p:cNvPr id="14" name="Text 7"/>
          <p:cNvSpPr/>
          <p:nvPr/>
        </p:nvSpPr>
        <p:spPr>
          <a:xfrm>
            <a:off x="8819555" y="6031468"/>
            <a:ext cx="2260163" cy="14972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58"/>
              </a:lnSpc>
              <a:buNone/>
            </a:pPr>
            <a:r>
              <a:rPr lang="en-US" sz="1474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Vigilar regularmente la salud de los discos duros para detectar posibles problemas antes de que ocurran pérdidas de datos.</a:t>
            </a:r>
            <a:endParaRPr lang="en-US" sz="1474" dirty="0"/>
          </a:p>
        </p:txBody>
      </p:sp>
      <p:pic>
        <p:nvPicPr>
          <p:cNvPr id="15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25473"/>
            <a:ext cx="6400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Futuro de los discos duros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443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7" name="Shape 3"/>
          <p:cNvSpPr/>
          <p:nvPr/>
        </p:nvSpPr>
        <p:spPr>
          <a:xfrm>
            <a:off x="14164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8" name="Shape 4"/>
          <p:cNvSpPr/>
          <p:nvPr/>
        </p:nvSpPr>
        <p:spPr>
          <a:xfrm>
            <a:off x="916484" y="21266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811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9" name="Text 5"/>
          <p:cNvSpPr/>
          <p:nvPr/>
        </p:nvSpPr>
        <p:spPr>
          <a:xfrm>
            <a:off x="1109246" y="2168366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217527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Tecnología HAMR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 grabación magnética asistida por calor promete aumentar significativamente la densidad de grabación de datos en futuros discos duros.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3" name="Shape 9"/>
          <p:cNvSpPr/>
          <p:nvPr/>
        </p:nvSpPr>
        <p:spPr>
          <a:xfrm>
            <a:off x="9164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811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4" name="Text 10"/>
          <p:cNvSpPr/>
          <p:nvPr/>
        </p:nvSpPr>
        <p:spPr>
          <a:xfrm>
            <a:off x="1074956" y="4026098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4033004"/>
            <a:ext cx="2750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SSDs más económicos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 espera que los avances tecnológicos reduzcan los costos de producción de discos SSD, haciéndolos más asequibles.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922022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8" name="Shape 14"/>
          <p:cNvSpPr/>
          <p:nvPr/>
        </p:nvSpPr>
        <p:spPr>
          <a:xfrm>
            <a:off x="9164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811">
            <a:solidFill>
              <a:srgbClr val="92202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9" name="Text 15"/>
          <p:cNvSpPr/>
          <p:nvPr/>
        </p:nvSpPr>
        <p:spPr>
          <a:xfrm>
            <a:off x="1078766" y="5883831"/>
            <a:ext cx="1752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2388513" y="5890736"/>
            <a:ext cx="43434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Espacio de almacenamiento masivo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23885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Los discos duros seguirán proporcionando una solución rentable para el almacenamiento de grandes cantidades de datos.</a:t>
            </a:r>
            <a:endParaRPr lang="en-US" sz="1750" dirty="0"/>
          </a:p>
        </p:txBody>
      </p:sp>
      <p:pic>
        <p:nvPicPr>
          <p:cNvPr id="22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461</Words>
  <Application>Microsoft Office PowerPoint</Application>
  <PresentationFormat>Personalizado</PresentationFormat>
  <Paragraphs>63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Barlow</vt:lpstr>
      <vt:lpstr>Barlow, sans-serif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KENIA KARINA CABRERA REYNA</cp:lastModifiedBy>
  <cp:revision>1</cp:revision>
  <dcterms:created xsi:type="dcterms:W3CDTF">2024-01-22T02:21:05Z</dcterms:created>
  <dcterms:modified xsi:type="dcterms:W3CDTF">2024-01-22T03:26:00Z</dcterms:modified>
</cp:coreProperties>
</file>